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F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8D385-E831-49E0-8F77-A5A3CEA96364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08004-6587-4F6C-BF9E-0826357B3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45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67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020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885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0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571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3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10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38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85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51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93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71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7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7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62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7" y="1714492"/>
            <a:ext cx="8249396" cy="32316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Комплексная программа</a:t>
            </a:r>
            <a:br>
              <a:rPr lang="ru-RU" sz="3200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дополнительного образования</a:t>
            </a:r>
            <a:br>
              <a:rPr lang="ru-RU" sz="3200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002060"/>
                </a:solidFill>
                <a:latin typeface="+mj-lt"/>
              </a:rPr>
              <a:t>МАДОУ </a:t>
            </a:r>
            <a:r>
              <a:rPr lang="ru-RU" sz="2800" i="1" dirty="0" smtClean="0">
                <a:solidFill>
                  <a:srgbClr val="002060"/>
                </a:solidFill>
                <a:latin typeface="+mj-lt"/>
              </a:rPr>
              <a:t>«Детский сад№27 комбинированного вида с воспитанием и обучением на татарском языке» Приволжского района города </a:t>
            </a:r>
            <a:r>
              <a:rPr lang="ru-RU" sz="2800" i="1" dirty="0" smtClean="0">
                <a:solidFill>
                  <a:srgbClr val="002060"/>
                </a:solidFill>
                <a:latin typeface="+mj-lt"/>
              </a:rPr>
              <a:t>Казани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 2020-2021 учебный год</a:t>
            </a:r>
            <a:endParaRPr lang="ru-RU" sz="2800" i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332656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Предполагаемые результаты </a:t>
            </a:r>
            <a:br>
              <a:rPr 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освоения программ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628800"/>
            <a:ext cx="748883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defRPr/>
            </a:pPr>
            <a:r>
              <a:rPr lang="ru-RU" sz="2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Занятия художественно – эстетической направленности способствуют</a:t>
            </a:r>
            <a:r>
              <a:rPr lang="ru-RU" sz="2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:</a:t>
            </a:r>
          </a:p>
          <a:p>
            <a:pPr algn="just">
              <a:buClr>
                <a:schemeClr val="accent3"/>
              </a:buClr>
              <a:defRPr/>
            </a:pPr>
            <a:endParaRPr lang="ru-RU" sz="20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 формированию интереса к эстетической стороне окружающей действительности;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 овладеют основами  риторики и  выразительной речи;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 индивидуальной реализации самостоятельной творческой деятельности в музыке, танце, изобразительном искусстве и др.;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 формированию потребности в познании нового и интересного;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 развитию индивидуальных личностных качеств: целеустремленность, смелость, самообладание, </a:t>
            </a: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решительность;</a:t>
            </a:r>
            <a:endParaRPr lang="ru-RU" dirty="0">
              <a:solidFill>
                <a:srgbClr val="002060"/>
              </a:solidFill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cs typeface="Times New Roman" pitchFamily="18" charset="0"/>
              </a:rPr>
              <a:t>у  </a:t>
            </a: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детей  широкий кругозор. Они любознательны, активны, стремятся познавать новое. </a:t>
            </a:r>
            <a:endParaRPr lang="ru-RU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783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8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Программы социально – педагогической  направленности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556792"/>
            <a:ext cx="77768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Реализуют следующие   образовательные и воспитательные задачи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>
              <a:buClr>
                <a:schemeClr val="accent3"/>
              </a:buClr>
              <a:defRPr/>
            </a:pPr>
            <a:endParaRPr lang="ru-RU" sz="24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обеспечение становления различных сфер самосознания ребенка на основе ознакомления с  ближайшим окружением, этническими особенностями социальной действительности своего региона;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обогащение  и формирование знаний на более высоком уровне обобщенных представлений по </a:t>
            </a:r>
            <a:r>
              <a:rPr lang="ru-RU" i="1" dirty="0">
                <a:solidFill>
                  <a:srgbClr val="002060"/>
                </a:solidFill>
                <a:cs typeface="Times New Roman" panose="02020603050405020304" pitchFamily="18" charset="0"/>
              </a:rPr>
              <a:t>системе существенных признаков;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формирование  знаково-символической функции мышления посредством развития необходимых познавательных процессов в интеллектуальной деятельности;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развитие личностных, мотивационно – </a:t>
            </a:r>
            <a:r>
              <a:rPr lang="ru-RU" dirty="0" err="1">
                <a:solidFill>
                  <a:srgbClr val="002060"/>
                </a:solidFill>
                <a:cs typeface="Times New Roman" panose="02020603050405020304" pitchFamily="18" charset="0"/>
              </a:rPr>
              <a:t>потребностных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черт дошкольника, определяющих  психологическую готовность к школе.</a:t>
            </a: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004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60648"/>
            <a:ext cx="78488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Предполагаемые результаты</a:t>
            </a:r>
            <a:b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освоения программы </a:t>
            </a:r>
            <a:endParaRPr lang="ru-RU" sz="28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66843"/>
            <a:ext cx="792088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Занятия </a:t>
            </a:r>
            <a:r>
              <a:rPr lang="ru-RU" sz="2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социально-педагогической  направленности </a:t>
            </a:r>
            <a:r>
              <a:rPr lang="ru-RU" sz="2000" b="1">
                <a:solidFill>
                  <a:srgbClr val="002060"/>
                </a:solidFill>
                <a:latin typeface="+mj-lt"/>
                <a:cs typeface="Times New Roman" pitchFamily="18" charset="0"/>
              </a:rPr>
              <a:t>способствуют</a:t>
            </a:r>
            <a:r>
              <a:rPr lang="ru-RU" sz="2000" b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:</a:t>
            </a:r>
          </a:p>
          <a:p>
            <a:pPr>
              <a:buClr>
                <a:schemeClr val="accent3"/>
              </a:buClr>
              <a:defRPr/>
            </a:pPr>
            <a:endParaRPr lang="ru-RU" sz="20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развитию произвольного внимания, памяти,  наглядно – образного, словесно- логического мышления;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развитию умения рассуждать и доказывать свою точку зрения, планировать свои действия на достижение результата, добывать новые знания самостоятельно;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развитию умений классифицировать   по разным основаниям не только знакомые объекты, но и не знакомые объекты,  относящиеся к изученным категориям, опираясь на ранее полученные знания, делать обобщающие выводы.</a:t>
            </a:r>
            <a:endParaRPr lang="ru-RU" sz="2000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13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9"/>
            <a:ext cx="4374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Нормативная база</a:t>
            </a:r>
            <a:r>
              <a:rPr lang="ru-RU" sz="1600" i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/>
            </a:r>
            <a:br>
              <a:rPr lang="ru-RU" sz="1600" i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endParaRPr lang="ru-RU" i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764704"/>
            <a:ext cx="74103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Гражданский кодекс Российской Федерации.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Конвенция о правах ребенка, принятая Генеральной   Ассамблеей  ООН,  20.11.1989г.   (статья 28).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Федеральный Закон РФ «Об основных гарантиях прав ребенка в Российской Федерации от 24. 07. 1998г.№ 124-ФЗ.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Федеральный закон «Об образовании в Российской Федерации» от 29.12.2012 г. №273-ФЗ.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Государственная программа Российской Федерации «Развитие образования» на 2013–2020 годы     (утверждена распоряжением Правительства РФ от 22 . 11.2012 г. N 2148-р).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Концепция развития дополнительного образования детей, утвержденная распоряжением     Правительства Российской Федерации от 04.09.2014г.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Приказ Министерства образования и науки Российской федерации «Об утверждении  типового положения об образовательном  учреждении дополнительного образования детей» от 26.06.2012г. №504.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№1726- р.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Приказ </a:t>
            </a:r>
            <a:r>
              <a:rPr lang="ru-RU" sz="1400" dirty="0" err="1">
                <a:cs typeface="Times New Roman" panose="02020603050405020304" pitchFamily="18" charset="0"/>
              </a:rPr>
              <a:t>Минобрнауки</a:t>
            </a:r>
            <a:r>
              <a:rPr lang="ru-RU" sz="1400" dirty="0">
                <a:cs typeface="Times New Roman" panose="02020603050405020304" pitchFamily="18" charset="0"/>
              </a:rPr>
              <a:t> России  «Об утверждении Порядка организации и осуществления образовательной деятельности по дополнительным образовательным программам» от 29.08.2013г. №1008.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Санитарно-эпидемиологические правила и нормативы </a:t>
            </a:r>
            <a:r>
              <a:rPr lang="ru-RU" sz="1400" dirty="0" smtClean="0">
                <a:cs typeface="Times New Roman" panose="02020603050405020304" pitchFamily="18" charset="0"/>
              </a:rPr>
              <a:t>СанПиН 2.4.3648-20</a:t>
            </a:r>
            <a:endParaRPr lang="ru-RU" sz="1400" dirty="0"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Правила  оказания платных образовательных услуг (Постановлением Правительства РФ от 15.08.2013 г. № 706)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>
                <a:cs typeface="Times New Roman" panose="02020603050405020304" pitchFamily="18" charset="0"/>
              </a:rPr>
              <a:t>Устав МАДОУ «Детский сад </a:t>
            </a:r>
            <a:r>
              <a:rPr lang="ru-RU" sz="1400" dirty="0" smtClean="0">
                <a:cs typeface="Times New Roman" panose="02020603050405020304" pitchFamily="18" charset="0"/>
              </a:rPr>
              <a:t>№27». </a:t>
            </a:r>
            <a:endParaRPr lang="ru-RU" sz="1400" dirty="0"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/>
              <a:t>Лицензия Министерства образования и науки Республики Татарстан на осуществление дополнительного образования детей и взрослых №6092 серия 16 П 01 №0003534 от 26.03.2015</a:t>
            </a:r>
            <a:endParaRPr lang="ru-RU" sz="1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5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784887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и развитие творческих способностей воспитанников, удовлетворение их индивидуальных способностей в интеллектуальном, нравственном и физическом совершенствовании, формирование культуры здорового образа жизни, укрепление здоровья, а также организация их свободного времени.</a:t>
            </a:r>
            <a:b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удовлетворение 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индивидуальных потребностей воспитанников в интеллектуальном, художественно – эстетическом, физическом развитии;</a:t>
            </a:r>
            <a:b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условий развития ребенка для его позитивной социализации, развития инициативы, творческих способностей на основе сотрудничества со взрослым и со сверстниками в соответствующих его возрасту видах деятельности.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28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32656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Принципы организации образовательной деятельности </a:t>
            </a:r>
            <a:endParaRPr lang="ru-RU" altLang="ru-RU" sz="20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9612" y="1348319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 </a:t>
            </a:r>
            <a:r>
              <a:rPr lang="ru-RU" sz="1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природосообразности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 (приоритет природных возможностей ребенка в сочетании с приобретенными качествами в его развитии);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 творчества; развитие фантазии, образного мышления, уверенности в своих силах;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 </a:t>
            </a:r>
            <a:r>
              <a:rPr lang="ru-RU" sz="1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культуросообразности</a:t>
            </a: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:  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 единства развития  и воспитания;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 сотрудничества участников образовательного процесса и доступность обучения;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 общедоступности;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 преемственность;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 индивидуально-личностного подхода: учет индивидуальных возможностей и способностей каждого ребенка;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 свободы выбора;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 успешности;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 учета возрастных психологических особенностей детей при отборе содержания и методов воспитания и развития;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принцип системности.</a:t>
            </a:r>
            <a:endParaRPr lang="ru-RU" sz="1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38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60648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Работа кружков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859340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Кружки работают   2 раза в неделю, в соответствии с сеткой занятий.</a:t>
            </a:r>
          </a:p>
          <a:p>
            <a:pPr>
              <a:buClr>
                <a:schemeClr val="accent3"/>
              </a:buClr>
              <a:defRPr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Длительность   образовательной деятельности составляет: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во второй младшей группе  (3-4 года) - 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15 минут  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в средней группе  (дети 4-5 лет) - 20 минут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в старшей и подготовительных группах (6-7 лет)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25-30  минут.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430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3" y="188640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Направления кружковой </a:t>
            </a:r>
            <a:r>
              <a:rPr lang="ru-RU" altLang="ru-RU" sz="3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деятельности</a:t>
            </a:r>
          </a:p>
          <a:p>
            <a:pPr algn="ctr"/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305342"/>
            <a:ext cx="78488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/>
              </a:buClr>
              <a:defRPr/>
            </a:pPr>
            <a:endParaRPr lang="ru-RU" sz="2000" dirty="0" smtClean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>
              <a:buClr>
                <a:schemeClr val="accent3"/>
              </a:buClr>
              <a:defRPr/>
            </a:pP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Каждый 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педагог дополнительного образования работает по своей рабочей программе, которая отражает общую  цель и задачи дошкольного образования в МАДОУ.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i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Социально–педагогическое  направление включает следующие разделы программы: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Звукарик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», 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Звуковичок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», «Логика и риторика», 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«По дороге к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Азбуке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»,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Сенсомоторика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», «Чтение по динамическим блокам», 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Сказкатерапия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», 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Логокаллиграфия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i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Художественно–эстетическое направление включает с себя следующие программы: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«Волшебная кисточка», 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Тестопластика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», «</a:t>
            </a:r>
            <a:r>
              <a:rPr lang="ru-RU" sz="20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Мастерилка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i="1" u="sng" dirty="0" err="1">
                <a:solidFill>
                  <a:srgbClr val="002060"/>
                </a:solidFill>
                <a:cs typeface="Times New Roman" panose="02020603050405020304" pitchFamily="18" charset="0"/>
              </a:rPr>
              <a:t>Физкультурно</a:t>
            </a:r>
            <a:r>
              <a:rPr lang="ru-RU" sz="2000" i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–спортивное направление состоит из следующих программ: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 «Хореография», </a:t>
            </a:r>
            <a:r>
              <a:rPr lang="ru-RU" sz="20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«Восточные единоборства»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0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8640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Программы </a:t>
            </a:r>
            <a:br>
              <a:rPr lang="ru-RU" alt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altLang="ru-RU" sz="3200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физкультурно</a:t>
            </a:r>
            <a:r>
              <a:rPr lang="ru-RU" alt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- спортивной   направленности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859340"/>
            <a:ext cx="756084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endParaRPr lang="ru-RU" sz="24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Реализуют </a:t>
            </a:r>
            <a:r>
              <a:rPr lang="ru-RU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следующие задачи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>
              <a:buClr>
                <a:schemeClr val="accent3"/>
              </a:buClr>
              <a:defRPr/>
            </a:pPr>
            <a:endParaRPr lang="ru-RU" sz="24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sz="24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духовно – нравственное  и физическое развитие старших дошкольников; приобщение к отдельным  видом спорта;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  пространственного   восприятия, сенсомоторной координации и моторных навыков; мышечной силы и выносливости;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 навыков </a:t>
            </a:r>
            <a:r>
              <a:rPr lang="ru-RU" dirty="0" err="1">
                <a:solidFill>
                  <a:srgbClr val="002060"/>
                </a:solidFill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в двигательном сфере.</a:t>
            </a:r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22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60648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Предполагаемые результаты </a:t>
            </a:r>
            <a:b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освоения программ </a:t>
            </a:r>
            <a:endParaRPr lang="ru-RU" sz="2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43841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i="1" dirty="0">
                <a:solidFill>
                  <a:srgbClr val="002060"/>
                </a:solidFill>
              </a:rPr>
              <a:t>Занятия спортивными видами спорта способствуют</a:t>
            </a:r>
            <a:r>
              <a:rPr lang="ru-RU" sz="2400" b="1" i="1" dirty="0" smtClean="0">
                <a:solidFill>
                  <a:srgbClr val="002060"/>
                </a:solidFill>
              </a:rPr>
              <a:t>: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</a:rPr>
              <a:t>- приобщению здоровому образу жизни, активному отдыху;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</a:rPr>
              <a:t>- воспитанию умения планировать свой досуг;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</a:rPr>
              <a:t>-  тренировки физических качеств (силы, ловкости, быстроты, выносливости, координации);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</a:rPr>
              <a:t>- укреплению </a:t>
            </a:r>
            <a:r>
              <a:rPr lang="ru-RU" sz="2400" dirty="0" err="1">
                <a:solidFill>
                  <a:srgbClr val="002060"/>
                </a:solidFill>
              </a:rPr>
              <a:t>костно</a:t>
            </a:r>
            <a:r>
              <a:rPr lang="ru-RU" sz="2400" dirty="0">
                <a:solidFill>
                  <a:srgbClr val="002060"/>
                </a:solidFill>
              </a:rPr>
              <a:t>  – мышечной системы, формированию красивой осанки;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solidFill>
                  <a:srgbClr val="002060"/>
                </a:solidFill>
              </a:rPr>
              <a:t>- развитию пластичности, гибкости, чувства ритма;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791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32656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Программы художественно – эстетической   направленности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305342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Реализуют </a:t>
            </a:r>
            <a:r>
              <a:rPr lang="ru-RU" sz="28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следующие задачи</a:t>
            </a:r>
            <a:r>
              <a:rPr lang="ru-RU" sz="28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>
              <a:buClr>
                <a:schemeClr val="accent3"/>
              </a:buClr>
              <a:defRPr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интереса к эстетической стороне окружающей действительности, удовлетворение потребности в самовыражении;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у детей  способности смотреть и видеть мир глазами творца – художника; приобщение  к символическому отображению окружающего мира посредством искусства и танца;  содействие развитию творческих  способностей, одаренности;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индивидуальных  способностей дошкольников в продуктивной и двигательной деятельности.</a:t>
            </a:r>
            <a:endParaRPr lang="ru-RU" sz="20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3823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976</TotalTime>
  <Words>771</Words>
  <Application>Microsoft Office PowerPoint</Application>
  <PresentationFormat>Экран (4:3)</PresentationFormat>
  <Paragraphs>95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2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лязеда</dc:creator>
  <cp:lastModifiedBy>User</cp:lastModifiedBy>
  <cp:revision>144</cp:revision>
  <dcterms:created xsi:type="dcterms:W3CDTF">2020-10-05T18:23:03Z</dcterms:created>
  <dcterms:modified xsi:type="dcterms:W3CDTF">2021-06-02T07:49:37Z</dcterms:modified>
</cp:coreProperties>
</file>